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0"/>
  </p:notesMasterIdLst>
  <p:sldIdLst>
    <p:sldId id="257" r:id="rId2"/>
    <p:sldId id="262" r:id="rId3"/>
    <p:sldId id="265" r:id="rId4"/>
    <p:sldId id="264" r:id="rId5"/>
    <p:sldId id="266" r:id="rId6"/>
    <p:sldId id="275" r:id="rId7"/>
    <p:sldId id="276" r:id="rId8"/>
    <p:sldId id="267" r:id="rId9"/>
    <p:sldId id="277" r:id="rId10"/>
    <p:sldId id="284" r:id="rId11"/>
    <p:sldId id="281" r:id="rId12"/>
    <p:sldId id="272" r:id="rId13"/>
    <p:sldId id="278" r:id="rId14"/>
    <p:sldId id="268" r:id="rId15"/>
    <p:sldId id="279" r:id="rId16"/>
    <p:sldId id="270" r:id="rId17"/>
    <p:sldId id="282" r:id="rId18"/>
    <p:sldId id="271" r:id="rId19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B71F5-1E78-4454-87DC-693D08C685BD}" type="datetimeFigureOut">
              <a:rPr lang="ru-RU" smtClean="0"/>
              <a:t>03.08.2020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50840-87C8-415C-944C-EB67D4A498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540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50840-87C8-415C-944C-EB67D4A4987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197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50840-87C8-415C-944C-EB67D4A4987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902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558C-E668-4125-90CE-09227E9DCDC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653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558C-E668-4125-90CE-09227E9DCDC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7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558C-E668-4125-90CE-09227E9DCDC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7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558C-E668-4125-90CE-09227E9DCDC7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9176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558C-E668-4125-90CE-09227E9DCDC7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4485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558C-E668-4125-90CE-09227E9DCDC7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4485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7558C-E668-4125-90CE-09227E9DCDC7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461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B13F9-BC80-4125-B465-51E95DF00C98}" type="datetime1">
              <a:rPr lang="ru-RU" smtClean="0"/>
              <a:t>03.08.2020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BEB4-71B4-4E16-BFF3-4F55E4B99D28}" type="datetime1">
              <a:rPr lang="ru-RU" smtClean="0"/>
              <a:t>03.08.2020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2CA7B-62D2-4615-96DF-C93E18169E43}" type="datetime1">
              <a:rPr lang="ru-RU" smtClean="0"/>
              <a:t>03.08.2020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78481-0D3B-489D-A36B-1B5F8F7B8E6B}" type="datetime1">
              <a:rPr lang="ru-RU" smtClean="0"/>
              <a:t>03.08.2020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C063-8FF2-48CC-A896-6B7F731A250B}" type="datetime1">
              <a:rPr lang="ru-RU" smtClean="0"/>
              <a:t>03.08.2020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15E90-0B3E-49EC-A1C3-69ABADD53783}" type="datetime1">
              <a:rPr lang="ru-RU" smtClean="0"/>
              <a:t>03.08.2020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8DC6-7816-4153-A865-5AC6AC6EBDDE}" type="datetime1">
              <a:rPr lang="ru-RU" smtClean="0"/>
              <a:t>03.08.2020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C46BE-3940-4F69-982A-C394D03690CB}" type="datetime1">
              <a:rPr lang="ru-RU" smtClean="0"/>
              <a:t>03.08.2020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A33E-1A45-4AE9-A99A-55AB785D9B90}" type="datetime1">
              <a:rPr lang="ru-RU" smtClean="0"/>
              <a:t>03.08.2020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8118D-1D9A-44E3-97F0-5CB49CD009B8}" type="datetime1">
              <a:rPr lang="ru-RU" smtClean="0"/>
              <a:t>03.08.2020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651C-88FE-451A-97B0-188C669401A0}" type="datetime1">
              <a:rPr lang="ru-RU" smtClean="0"/>
              <a:t>03.08.2020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A84FA0F-A1BD-453E-B9F6-15DC7E4D3FB7}" type="datetime1">
              <a:rPr lang="ru-RU" smtClean="0"/>
              <a:t>03.08.2020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kuanysheva\Desktop\ОЭСР тема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5" y="-7883"/>
            <a:ext cx="9144000" cy="6865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827584" y="1996480"/>
            <a:ext cx="8085584" cy="21602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Закон «О ратификации </a:t>
            </a:r>
            <a:r>
              <a:rPr lang="ru-RU" sz="2800" b="1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Многосторонней конвенции по выполнению мер, относящихся к налоговым соглашениям, в целях противодействия размыванию налоговой базы и выводу прибыли из-под </a:t>
            </a:r>
            <a:r>
              <a:rPr lang="ru-RU" sz="2800" b="1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налогообложения»</a:t>
            </a:r>
            <a:endParaRPr lang="ru-RU" sz="2800" b="1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02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0"/>
            <a:ext cx="9130545" cy="14127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Статья 9 </a:t>
            </a:r>
            <a:r>
              <a:rPr lang="ru-RU" sz="2100" dirty="0" smtClean="0">
                <a:effectLst/>
                <a:cs typeface="Times New Roman" pitchFamily="18" charset="0"/>
              </a:rPr>
              <a:t>«</a:t>
            </a:r>
            <a:r>
              <a:rPr lang="ru-RU" sz="2400" dirty="0">
                <a:effectLst/>
              </a:rPr>
              <a:t>Доходы от отчуждения акций или долей участия, стоимость которых представлена преимущественно недвижимым </a:t>
            </a:r>
            <a:r>
              <a:rPr lang="ru-RU" sz="2400" dirty="0" smtClean="0">
                <a:effectLst/>
              </a:rPr>
              <a:t>имуществом</a:t>
            </a:r>
            <a:r>
              <a:rPr lang="ru-RU" sz="2100" dirty="0" smtClean="0">
                <a:effectLst/>
                <a:cs typeface="Times New Roman" pitchFamily="18" charset="0"/>
              </a:rPr>
              <a:t>»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653552"/>
            <a:ext cx="4056349" cy="45186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</a:pPr>
            <a:r>
              <a:rPr lang="ru-RU" sz="2000" b="1" dirty="0"/>
              <a:t>Положение статьи </a:t>
            </a:r>
          </a:p>
          <a:p>
            <a:pPr algn="just">
              <a:spcBef>
                <a:spcPts val="200"/>
              </a:spcBef>
            </a:pPr>
            <a:r>
              <a:rPr lang="ru-RU" dirty="0"/>
              <a:t>Данной </a:t>
            </a:r>
            <a:r>
              <a:rPr lang="ru-RU" dirty="0" smtClean="0"/>
              <a:t>статьей предусматривается</a:t>
            </a:r>
            <a:r>
              <a:rPr lang="ru-RU" dirty="0"/>
              <a:t>, что доходы</a:t>
            </a:r>
            <a:r>
              <a:rPr lang="ru-RU" dirty="0" smtClean="0"/>
              <a:t>, </a:t>
            </a:r>
            <a:r>
              <a:rPr lang="ru-RU" dirty="0"/>
              <a:t>полученные резидентом одного государства, от отчуждения акций или долей, стоимость которых состоит преимущественно из недвижимого имущества в другом государстве, должны облагаться налогом в этом другом государстве, если в любое время в течение одного года до отчуждения более 50% стоимости акций компании прямо или косвенно составляло недвижимое имущество в этом другом государстве.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818330" y="1653552"/>
            <a:ext cx="3900695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dirty="0"/>
              <a:t>Обоснование</a:t>
            </a:r>
          </a:p>
          <a:p>
            <a:pPr algn="just"/>
            <a:r>
              <a:rPr lang="ru-RU" dirty="0"/>
              <a:t>Многие компании вкладывают активы в предприятие перед самой продажей акций или аналогичных долей участия с целью снизить % стоимости предприятия, представленной недвижимым имуществом, расположенном в договаривающемся государстве.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4599103" y="1772816"/>
            <a:ext cx="1" cy="3240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09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75856" y="1771062"/>
            <a:ext cx="1433500" cy="702926"/>
          </a:xfrm>
          <a:prstGeom prst="roundRect">
            <a:avLst>
              <a:gd name="adj" fmla="val 1802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275856" y="3515675"/>
            <a:ext cx="1498659" cy="674138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В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17729" y="403982"/>
            <a:ext cx="1845668" cy="307001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r"/>
            <a:r>
              <a:rPr lang="kk-KZ" sz="1400" dirty="0">
                <a:latin typeface="Arial" pitchFamily="34" charset="0"/>
                <a:cs typeface="Arial" pitchFamily="34" charset="0"/>
              </a:rPr>
              <a:t>Пример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4281036" y="2750873"/>
            <a:ext cx="0" cy="6155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6020847" y="1337099"/>
            <a:ext cx="1304555" cy="3300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А (Польша)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5928689" y="2673177"/>
            <a:ext cx="1451623" cy="3818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В (Казахстан)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5088" y="3366451"/>
            <a:ext cx="2320938" cy="150270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just"/>
            <a:r>
              <a:rPr lang="ru-RU" sz="1300" dirty="0" smtClean="0">
                <a:latin typeface="Arial" pitchFamily="34" charset="0"/>
                <a:cs typeface="Arial" pitchFamily="34" charset="0"/>
              </a:rPr>
              <a:t>Учредитель 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(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резидент Польши) владеет долей (акциями) реализуемой компании, которая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≥ 50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% состоит из недвижимого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имущества в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течение 365 дней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до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продажи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863392" y="1771061"/>
            <a:ext cx="789009" cy="2893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dirty="0" smtClean="0"/>
              <a:t>Продажа</a:t>
            </a:r>
            <a:endParaRPr lang="ru-RU" sz="1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754119" y="2105720"/>
            <a:ext cx="1007553" cy="3682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dirty="0"/>
              <a:t>А</a:t>
            </a:r>
            <a:r>
              <a:rPr lang="ru-RU" sz="1200" dirty="0" smtClean="0"/>
              <a:t>кции Компании В</a:t>
            </a:r>
            <a:endParaRPr lang="ru-RU" sz="12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724128" y="1771061"/>
            <a:ext cx="1433500" cy="702926"/>
          </a:xfrm>
          <a:prstGeom prst="roundRect">
            <a:avLst>
              <a:gd name="adj" fmla="val 1802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С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3062171" y="2619296"/>
            <a:ext cx="3936034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4893506"/>
              </p:ext>
            </p:extLst>
          </p:nvPr>
        </p:nvGraphicFramePr>
        <p:xfrm>
          <a:off x="6917729" y="3257403"/>
          <a:ext cx="1845668" cy="1997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5668"/>
              </a:tblGrid>
              <a:tr h="46986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Страны, принявшие данную норму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17972">
                <a:tc>
                  <a:txBody>
                    <a:bodyPr/>
                    <a:lstStyle/>
                    <a:p>
                      <a:pPr marL="92075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245745" algn="l"/>
                        </a:tabLst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Из 42 заключенных СОИДН данное положение выбрали 37 стран, например, такие, как Бельгия, Франция, Польша, Словакия, Словения 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Заголовок 1"/>
          <p:cNvSpPr txBox="1">
            <a:spLocks/>
          </p:cNvSpPr>
          <p:nvPr/>
        </p:nvSpPr>
        <p:spPr>
          <a:xfrm>
            <a:off x="1" y="0"/>
            <a:ext cx="9130544" cy="11957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Применение нормы статьи 9 </a:t>
            </a:r>
            <a:r>
              <a:rPr lang="en-US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MLI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 Польшей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05079" y="1539442"/>
            <a:ext cx="1694138" cy="750412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Подлежит налогообложению в Казахстане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4809462" y="2077686"/>
            <a:ext cx="82446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 rot="16200000">
            <a:off x="1261739" y="2660428"/>
            <a:ext cx="823388" cy="231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dirty="0"/>
              <a:t>условие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166863" y="4869160"/>
            <a:ext cx="1871862" cy="72008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Активы состоят на ≥ 50% из недвижимого имущества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4281036" y="4300460"/>
            <a:ext cx="0" cy="4966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Стрелка вниз 31"/>
          <p:cNvSpPr/>
          <p:nvPr/>
        </p:nvSpPr>
        <p:spPr>
          <a:xfrm>
            <a:off x="1144942" y="2356316"/>
            <a:ext cx="414412" cy="9581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680137" y="2835370"/>
                <a:ext cx="1422657" cy="48104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80147" tIns="40074" rIns="80147" bIns="40074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300" i="1" smtClean="0">
                          <a:latin typeface="Cambria Math"/>
                          <a:ea typeface="Cambria Math"/>
                        </a:rPr>
                        <m:t>Период владения</m:t>
                      </m:r>
                    </m:oMath>
                  </m:oMathPara>
                </a14:m>
                <a:endParaRPr lang="ru-RU" sz="1300" i="1" dirty="0"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300" i="1">
                          <a:latin typeface="Cambria Math"/>
                          <a:ea typeface="Cambria Math"/>
                        </a:rPr>
                        <m:t>365 дней</m:t>
                      </m:r>
                    </m:oMath>
                  </m:oMathPara>
                </a14:m>
                <a:endParaRPr lang="ru-RU" sz="13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0137" y="2835370"/>
                <a:ext cx="1422657" cy="481040"/>
              </a:xfrm>
              <a:prstGeom prst="rect">
                <a:avLst/>
              </a:prstGeom>
              <a:blipFill rotWithShape="1">
                <a:blip r:embed="rId3"/>
                <a:stretch>
                  <a:fillRect r="-424"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430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9194" y="1"/>
            <a:ext cx="9144000" cy="12687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Статья 10 </a:t>
            </a:r>
            <a:r>
              <a:rPr lang="ru-RU" sz="2100" dirty="0" smtClean="0">
                <a:effectLst/>
                <a:cs typeface="Times New Roman" pitchFamily="18" charset="0"/>
              </a:rPr>
              <a:t>«</a:t>
            </a:r>
            <a:r>
              <a:rPr lang="ru-RU" sz="2100" dirty="0">
                <a:effectLst/>
                <a:cs typeface="Times New Roman" pitchFamily="18" charset="0"/>
              </a:rPr>
              <a:t>Правило против уклонения от уплаты налогов постоянными представительствами, расположенными в третьих юрисдикциях</a:t>
            </a:r>
            <a:r>
              <a:rPr lang="ru-RU" sz="2100" dirty="0" smtClean="0">
                <a:effectLst/>
                <a:cs typeface="Times New Roman" pitchFamily="18" charset="0"/>
              </a:rPr>
              <a:t>»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3169" y="1556792"/>
            <a:ext cx="4178831" cy="388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Положение статьи </a:t>
            </a:r>
          </a:p>
          <a:p>
            <a:pPr algn="just"/>
            <a:r>
              <a:rPr lang="ru-RU" dirty="0" smtClean="0"/>
              <a:t>Данная </a:t>
            </a:r>
            <a:r>
              <a:rPr lang="ru-RU" dirty="0"/>
              <a:t>статья предусматривает право государства-источника дохода облагать налогом доход постоянного представительства, если он не подлежит налогообложению в государстве </a:t>
            </a:r>
            <a:r>
              <a:rPr lang="ru-RU" dirty="0" err="1"/>
              <a:t>резидентства</a:t>
            </a:r>
            <a:r>
              <a:rPr lang="ru-RU" dirty="0"/>
              <a:t> головного офиса и облагается по пониженным ставкам (менее 60% налога) в государстве нахождения постоянного представительства.</a:t>
            </a:r>
          </a:p>
          <a:p>
            <a:pPr algn="just"/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88023" y="1268760"/>
            <a:ext cx="4180172" cy="39604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</a:pPr>
            <a:r>
              <a:rPr lang="kk-KZ" sz="2000" b="1" dirty="0"/>
              <a:t>Обоснование</a:t>
            </a:r>
          </a:p>
          <a:p>
            <a:pPr algn="just">
              <a:spcBef>
                <a:spcPts val="200"/>
              </a:spcBef>
            </a:pPr>
            <a:r>
              <a:rPr lang="ru-RU" dirty="0" smtClean="0"/>
              <a:t>Многие </a:t>
            </a:r>
            <a:r>
              <a:rPr lang="ru-RU" dirty="0"/>
              <a:t>предприятия относят доли, долговые требования, права или имущества на баланс постоянным представительствам, созданным исключительно для этих целей в странах, которые не облагают налогом доход от таких активов, или предлагают преференциальный налоговый режим. 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644008" y="2132856"/>
            <a:ext cx="0" cy="2880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75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10321" y="1401174"/>
            <a:ext cx="1433499" cy="667298"/>
          </a:xfrm>
          <a:prstGeom prst="roundRect">
            <a:avLst>
              <a:gd name="adj" fmla="val 1802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210321" y="2888979"/>
            <a:ext cx="1505323" cy="756045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Постоянное учреждение Компании А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210321" y="4565245"/>
            <a:ext cx="1505323" cy="591947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В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17729" y="250481"/>
            <a:ext cx="1845668" cy="307001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r"/>
            <a:r>
              <a:rPr lang="kk-KZ" sz="1400" dirty="0">
                <a:latin typeface="Arial" pitchFamily="34" charset="0"/>
                <a:cs typeface="Arial" pitchFamily="34" charset="0"/>
              </a:rPr>
              <a:t>Пример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flipV="1">
            <a:off x="3869551" y="2230192"/>
            <a:ext cx="0" cy="4285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3079073" y="2704041"/>
            <a:ext cx="3838656" cy="1086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2993546" y="4496016"/>
            <a:ext cx="3791693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5782064" y="1195778"/>
            <a:ext cx="1383509" cy="373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А</a:t>
            </a:r>
          </a:p>
          <a:p>
            <a:pPr algn="ctr"/>
            <a:r>
              <a:rPr lang="ru-RU" sz="1200" i="1" dirty="0" smtClean="0"/>
              <a:t>(Япония)</a:t>
            </a:r>
            <a:endParaRPr lang="ru-RU" sz="1200" i="1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5693325" y="4496016"/>
            <a:ext cx="1295949" cy="4620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С (Казахстан)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39543" y="3070402"/>
            <a:ext cx="2319711" cy="2645184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b="1" dirty="0" smtClean="0">
                <a:latin typeface="Arial" pitchFamily="34" charset="0"/>
                <a:cs typeface="Arial" pitchFamily="34" charset="0"/>
              </a:rPr>
              <a:t> Постоянное учреждение:</a:t>
            </a:r>
          </a:p>
          <a:p>
            <a:pPr marL="182563" indent="-182563" algn="just">
              <a:buFont typeface="Arial" pitchFamily="34" charset="0"/>
              <a:buChar char="•"/>
            </a:pPr>
            <a:r>
              <a:rPr lang="ru-RU" sz="1300" dirty="0" smtClean="0">
                <a:latin typeface="Arial" pitchFamily="34" charset="0"/>
                <a:cs typeface="Arial" pitchFamily="34" charset="0"/>
              </a:rPr>
              <a:t>не подлежит налогообложению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в государстве </a:t>
            </a:r>
            <a:r>
              <a:rPr lang="ru-RU" sz="1300" dirty="0" err="1">
                <a:latin typeface="Arial" pitchFamily="34" charset="0"/>
                <a:cs typeface="Arial" pitchFamily="34" charset="0"/>
              </a:rPr>
              <a:t>резидентства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 головного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офиса;</a:t>
            </a:r>
          </a:p>
          <a:p>
            <a:pPr marL="182563" indent="-182563" algn="just">
              <a:buFont typeface="Arial" pitchFamily="34" charset="0"/>
              <a:buChar char="•"/>
            </a:pPr>
            <a:r>
              <a:rPr lang="ru-RU" sz="1300" dirty="0" smtClean="0">
                <a:latin typeface="Arial" pitchFamily="34" charset="0"/>
                <a:cs typeface="Arial" pitchFamily="34" charset="0"/>
              </a:rPr>
              <a:t>облагается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по пониженным ставкам (менее 60%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налога, чем в государстве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нахождения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головного офиса постоянного учреждения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83217" y="3018211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4721504" y="1637086"/>
            <a:ext cx="1533999" cy="64273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latin typeface="Arial" pitchFamily="34" charset="0"/>
                <a:cs typeface="Arial" pitchFamily="34" charset="0"/>
              </a:rPr>
              <a:t>Освобождение от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налогообложения доходов ПУ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2" name="Прямая со стрелкой 51"/>
          <p:cNvCxnSpPr/>
          <p:nvPr/>
        </p:nvCxnSpPr>
        <p:spPr>
          <a:xfrm flipH="1" flipV="1">
            <a:off x="6365429" y="1958454"/>
            <a:ext cx="654276" cy="3019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H="1">
            <a:off x="6845244" y="2733360"/>
            <a:ext cx="353325" cy="4061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4029802" y="3844595"/>
            <a:ext cx="0" cy="57709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 rot="16200000">
            <a:off x="3865302" y="4016650"/>
            <a:ext cx="683191" cy="23298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dirty="0"/>
              <a:t>Сделка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4794714" y="3162110"/>
            <a:ext cx="2194560" cy="36154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r>
              <a:rPr lang="ru-RU" sz="1300" dirty="0">
                <a:latin typeface="Arial" pitchFamily="34" charset="0"/>
                <a:cs typeface="Arial" pitchFamily="34" charset="0"/>
              </a:rPr>
              <a:t>Ставка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налога ≤ 60%, чем 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4" name="Прямая со стрелкой 53"/>
          <p:cNvCxnSpPr/>
          <p:nvPr/>
        </p:nvCxnSpPr>
        <p:spPr>
          <a:xfrm flipV="1">
            <a:off x="3594613" y="3844596"/>
            <a:ext cx="0" cy="5770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 rot="16200000">
            <a:off x="3411463" y="4023445"/>
            <a:ext cx="683191" cy="23298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dirty="0"/>
              <a:t>Доход</a:t>
            </a:r>
          </a:p>
        </p:txBody>
      </p:sp>
      <p:graphicFrame>
        <p:nvGraphicFramePr>
          <p:cNvPr id="33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940642"/>
              </p:ext>
            </p:extLst>
          </p:nvPr>
        </p:nvGraphicFramePr>
        <p:xfrm>
          <a:off x="7122144" y="3254426"/>
          <a:ext cx="1794828" cy="2543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4828"/>
              </a:tblGrid>
              <a:tr h="46986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Страны, принявшие данную норму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16249">
                <a:tc>
                  <a:txBody>
                    <a:bodyPr/>
                    <a:lstStyle/>
                    <a:p>
                      <a:pPr marL="92075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245745" algn="l"/>
                        </a:tabLst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Из 42 заключенных СОИДН данное положение выбрали 13 стран, например, такие, как Россия, Словакия, Словения, Армения, Япония 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" name="Заголовок 1"/>
          <p:cNvSpPr txBox="1">
            <a:spLocks/>
          </p:cNvSpPr>
          <p:nvPr/>
        </p:nvSpPr>
        <p:spPr>
          <a:xfrm>
            <a:off x="-1" y="0"/>
            <a:ext cx="9130545" cy="11957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Применение нормы статьи 10 </a:t>
            </a:r>
            <a:r>
              <a:rPr lang="en-US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MLI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 Японией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26843" y="1355025"/>
            <a:ext cx="1694138" cy="646725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Подлежит налогообложению в Казахстане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 rot="1587833">
            <a:off x="6473237" y="1942704"/>
            <a:ext cx="650675" cy="1503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b="1" dirty="0" smtClean="0"/>
              <a:t>1</a:t>
            </a:r>
            <a:endParaRPr lang="ru-RU" sz="1200" b="1" dirty="0"/>
          </a:p>
        </p:txBody>
      </p:sp>
      <p:cxnSp>
        <p:nvCxnSpPr>
          <p:cNvPr id="39" name="Соединительная линия уступом 38"/>
          <p:cNvCxnSpPr/>
          <p:nvPr/>
        </p:nvCxnSpPr>
        <p:spPr>
          <a:xfrm rot="16200000" flipV="1">
            <a:off x="4283723" y="2464732"/>
            <a:ext cx="887221" cy="324118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7251716" y="2224165"/>
            <a:ext cx="1177693" cy="323362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Условие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 rot="16200000">
            <a:off x="1266940" y="2390306"/>
            <a:ext cx="823388" cy="231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dirty="0"/>
              <a:t>условие</a:t>
            </a:r>
          </a:p>
        </p:txBody>
      </p:sp>
      <p:sp>
        <p:nvSpPr>
          <p:cNvPr id="57" name="Прямоугольник 56"/>
          <p:cNvSpPr/>
          <p:nvPr/>
        </p:nvSpPr>
        <p:spPr>
          <a:xfrm rot="18718104">
            <a:off x="6874370" y="2843079"/>
            <a:ext cx="597799" cy="1900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b="1" dirty="0" smtClean="0"/>
              <a:t>2</a:t>
            </a:r>
            <a:endParaRPr lang="ru-RU" sz="1200" b="1" dirty="0"/>
          </a:p>
        </p:txBody>
      </p:sp>
      <p:graphicFrame>
        <p:nvGraphicFramePr>
          <p:cNvPr id="58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6082969"/>
              </p:ext>
            </p:extLst>
          </p:nvPr>
        </p:nvGraphicFramePr>
        <p:xfrm>
          <a:off x="2993546" y="5236428"/>
          <a:ext cx="3486292" cy="958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6292"/>
              </a:tblGrid>
              <a:tr h="136054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Вывод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71705">
                <a:tc>
                  <a:txBody>
                    <a:bodyPr/>
                    <a:lstStyle/>
                    <a:p>
                      <a:pPr marL="92075" indent="0" algn="just">
                        <a:lnSpc>
                          <a:spcPct val="100000"/>
                        </a:lnSpc>
                        <a:spcBef>
                          <a:spcPts val="680"/>
                        </a:spcBef>
                        <a:buFont typeface="Arial" pitchFamily="34" charset="0"/>
                        <a:buNone/>
                        <a:tabLst>
                          <a:tab pos="245745" algn="l"/>
                        </a:tabLst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Если выполняются вышеуказанные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 условия, то </a:t>
                      </a:r>
                      <a:r>
                        <a:rPr lang="ru-RU" sz="13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доход нерезидента подлежит налогообложению в Казахстане</a:t>
                      </a:r>
                      <a:endParaRPr lang="ru-RU" sz="1300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  <p:sp>
        <p:nvSpPr>
          <p:cNvPr id="69" name="Стрелка вниз 68"/>
          <p:cNvSpPr/>
          <p:nvPr/>
        </p:nvSpPr>
        <p:spPr>
          <a:xfrm>
            <a:off x="1153195" y="2068472"/>
            <a:ext cx="414412" cy="9581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5739821" y="2704041"/>
            <a:ext cx="1383509" cy="373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en-US" sz="1200" i="1" dirty="0"/>
              <a:t>B</a:t>
            </a:r>
            <a:endParaRPr lang="ru-RU" sz="1200" i="1" dirty="0" smtClean="0"/>
          </a:p>
          <a:p>
            <a:pPr algn="ctr"/>
            <a:r>
              <a:rPr lang="ru-RU" sz="1200" i="1" dirty="0" smtClean="0"/>
              <a:t>(Литва)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183909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0"/>
            <a:ext cx="9160701" cy="12386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Статья 12 </a:t>
            </a:r>
            <a:r>
              <a:rPr lang="ru-RU" sz="2100" dirty="0" smtClean="0">
                <a:effectLst/>
                <a:cs typeface="Times New Roman" pitchFamily="18" charset="0"/>
              </a:rPr>
              <a:t>«</a:t>
            </a:r>
            <a:r>
              <a:rPr lang="ru-RU" sz="2100" dirty="0">
                <a:effectLst/>
                <a:cs typeface="Times New Roman" pitchFamily="18" charset="0"/>
              </a:rPr>
              <a:t>Искусственное избежание статуса пост. представительства за счет агентских соглашений и </a:t>
            </a:r>
            <a:r>
              <a:rPr lang="ru-RU" sz="2100" dirty="0" err="1">
                <a:effectLst/>
                <a:cs typeface="Times New Roman" pitchFamily="18" charset="0"/>
              </a:rPr>
              <a:t>анал</a:t>
            </a:r>
            <a:r>
              <a:rPr lang="ru-RU" sz="2100" dirty="0">
                <a:effectLst/>
                <a:cs typeface="Times New Roman" pitchFamily="18" charset="0"/>
              </a:rPr>
              <a:t>. стратегий</a:t>
            </a:r>
            <a:r>
              <a:rPr lang="ru-RU" sz="2100" dirty="0" smtClean="0">
                <a:effectLst/>
                <a:cs typeface="Times New Roman" pitchFamily="18" charset="0"/>
              </a:rPr>
              <a:t>»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3129" y="1238601"/>
            <a:ext cx="4410879" cy="49568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Положение статьи </a:t>
            </a:r>
          </a:p>
          <a:p>
            <a:pPr algn="just"/>
            <a:r>
              <a:rPr lang="ru-RU" dirty="0" smtClean="0"/>
              <a:t>Данной </a:t>
            </a:r>
            <a:r>
              <a:rPr lang="ru-RU" dirty="0"/>
              <a:t>статьей вводится положение, согласно которому, если агент систематически заключает контракты от имени предприятия или играет основную роль в их заключении, то  деятельность нерезидента образует постоянное представительство, за исключением, когда такая деятельность осуществляется через постоянное место деятельности и не будет считаться постоянным представительством в соответствии с определением постоянного представительства в налоговом соглашении. </a:t>
            </a:r>
            <a:endParaRPr lang="ru-RU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88024" y="1298917"/>
            <a:ext cx="3870041" cy="24181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/>
              <a:t>Обоснование</a:t>
            </a:r>
          </a:p>
          <a:p>
            <a:pPr algn="just"/>
            <a:r>
              <a:rPr lang="ru-RU" dirty="0" smtClean="0"/>
              <a:t>Данная </a:t>
            </a:r>
            <a:r>
              <a:rPr lang="ru-RU" dirty="0"/>
              <a:t>норма позволяет исключить </a:t>
            </a:r>
            <a:r>
              <a:rPr lang="ru-RU" dirty="0" smtClean="0"/>
              <a:t>возможность искусственного </a:t>
            </a:r>
            <a:r>
              <a:rPr lang="ru-RU" dirty="0" err="1"/>
              <a:t>избежания</a:t>
            </a:r>
            <a:r>
              <a:rPr lang="ru-RU" dirty="0"/>
              <a:t> образования постоянного учреждения за счет агентских соглашений.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644008" y="1700808"/>
            <a:ext cx="0" cy="4032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87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5751235" y="4615321"/>
            <a:ext cx="1387148" cy="471842"/>
          </a:xfrm>
          <a:prstGeom prst="roundRect">
            <a:avLst>
              <a:gd name="adj" fmla="val 1802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</a:t>
            </a:r>
            <a:r>
              <a:rPr lang="ru-RU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163085" y="4581128"/>
            <a:ext cx="1433501" cy="485531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</a:t>
            </a:r>
            <a:r>
              <a:rPr lang="ru-RU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550011" y="4581128"/>
            <a:ext cx="1433501" cy="498443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</a:t>
            </a:r>
            <a:r>
              <a:rPr lang="ru-RU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17729" y="250481"/>
            <a:ext cx="1845668" cy="307001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r"/>
            <a:r>
              <a:rPr lang="kk-KZ" sz="1400" dirty="0">
                <a:latin typeface="Arial" pitchFamily="34" charset="0"/>
                <a:cs typeface="Arial" pitchFamily="34" charset="0"/>
              </a:rPr>
              <a:t>Пример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2501483" y="2547527"/>
            <a:ext cx="5022845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6502908" y="1352427"/>
            <a:ext cx="1352483" cy="3483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А</a:t>
            </a:r>
          </a:p>
          <a:p>
            <a:pPr algn="ctr"/>
            <a:r>
              <a:rPr lang="ru-RU" sz="1200" i="1" dirty="0" smtClean="0"/>
              <a:t>(Словакия)</a:t>
            </a:r>
            <a:endParaRPr lang="ru-RU" sz="1200" i="1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6525408" y="2556153"/>
            <a:ext cx="1315155" cy="4620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В </a:t>
            </a:r>
            <a:r>
              <a:rPr lang="ru-RU" sz="1200" i="1" dirty="0"/>
              <a:t>(Казахстан)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83217" y="3018211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cxnSp>
        <p:nvCxnSpPr>
          <p:cNvPr id="52" name="Прямая со стрелкой 51"/>
          <p:cNvCxnSpPr/>
          <p:nvPr/>
        </p:nvCxnSpPr>
        <p:spPr>
          <a:xfrm flipH="1">
            <a:off x="3266761" y="4149827"/>
            <a:ext cx="326736" cy="3882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3191671"/>
              </p:ext>
            </p:extLst>
          </p:nvPr>
        </p:nvGraphicFramePr>
        <p:xfrm>
          <a:off x="7236296" y="3295210"/>
          <a:ext cx="1794828" cy="2345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4828"/>
              </a:tblGrid>
              <a:tr h="46986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Страны, принявшие данную норму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16249">
                <a:tc>
                  <a:txBody>
                    <a:bodyPr/>
                    <a:lstStyle/>
                    <a:p>
                      <a:pPr marL="92075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245745" algn="l"/>
                        </a:tabLst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Из 42 заключенных СОИДН данное положение выбрали 18 стран, например, такие, как РФ, Словакия, Словения, Армения, Франция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" name="Скругленный прямоугольник 27"/>
          <p:cNvSpPr/>
          <p:nvPr/>
        </p:nvSpPr>
        <p:spPr>
          <a:xfrm>
            <a:off x="3104962" y="2647328"/>
            <a:ext cx="1314006" cy="467288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kk-KZ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В</a:t>
            </a:r>
            <a:endParaRPr lang="ru-RU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238592" y="2654695"/>
            <a:ext cx="1338530" cy="467621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kk-KZ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Физическое лицо</a:t>
            </a:r>
            <a:endParaRPr lang="ru-RU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515511" y="2801873"/>
            <a:ext cx="494403" cy="20416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kk-KZ" sz="1400" dirty="0" smtClean="0"/>
              <a:t>или</a:t>
            </a:r>
            <a:endParaRPr lang="ru-RU" sz="1400" dirty="0"/>
          </a:p>
        </p:txBody>
      </p:sp>
      <p:cxnSp>
        <p:nvCxnSpPr>
          <p:cNvPr id="40" name="Прямая со стрелкой 39"/>
          <p:cNvCxnSpPr/>
          <p:nvPr/>
        </p:nvCxnSpPr>
        <p:spPr>
          <a:xfrm>
            <a:off x="5907857" y="4149827"/>
            <a:ext cx="304382" cy="4152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>
            <a:off x="4762712" y="4149827"/>
            <a:ext cx="1" cy="4313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Скругленный прямоугольник 55"/>
          <p:cNvSpPr/>
          <p:nvPr/>
        </p:nvSpPr>
        <p:spPr>
          <a:xfrm>
            <a:off x="3949417" y="1358288"/>
            <a:ext cx="1433501" cy="485531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А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607943" y="1826272"/>
            <a:ext cx="1486343" cy="67627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Образование постоянного учреждения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240637" y="3614090"/>
            <a:ext cx="2207482" cy="1087123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just"/>
            <a:r>
              <a:rPr lang="ru-RU" sz="1300" dirty="0" smtClean="0">
                <a:latin typeface="Arial" pitchFamily="34" charset="0"/>
                <a:cs typeface="Arial" pitchFamily="34" charset="0"/>
              </a:rPr>
              <a:t>Агент систематически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заключает контракты от имени предприятия или играет основную роль в их заключении</a:t>
            </a:r>
          </a:p>
        </p:txBody>
      </p:sp>
      <p:sp>
        <p:nvSpPr>
          <p:cNvPr id="66" name="Двойная стрелка вверх/вниз 65"/>
          <p:cNvSpPr/>
          <p:nvPr/>
        </p:nvSpPr>
        <p:spPr>
          <a:xfrm rot="10800000">
            <a:off x="4558542" y="1896944"/>
            <a:ext cx="292606" cy="60560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  <p:sp>
        <p:nvSpPr>
          <p:cNvPr id="31" name="Заголовок 1"/>
          <p:cNvSpPr txBox="1">
            <a:spLocks/>
          </p:cNvSpPr>
          <p:nvPr/>
        </p:nvSpPr>
        <p:spPr>
          <a:xfrm>
            <a:off x="-1" y="0"/>
            <a:ext cx="9130545" cy="11727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Применение нормы статьи 12 </a:t>
            </a:r>
            <a:r>
              <a:rPr lang="en-US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MLI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со Словакией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 rot="16200000">
            <a:off x="1230759" y="2943057"/>
            <a:ext cx="823388" cy="231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dirty="0"/>
              <a:t>условие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679955" y="3439745"/>
            <a:ext cx="2175173" cy="630695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Заключает контракты </a:t>
            </a:r>
          </a:p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от имени Компании А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1" name="Соединительная линия уступом 50"/>
          <p:cNvCxnSpPr/>
          <p:nvPr/>
        </p:nvCxnSpPr>
        <p:spPr>
          <a:xfrm rot="16200000" flipV="1">
            <a:off x="4256027" y="2614631"/>
            <a:ext cx="1515501" cy="80128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3908760" y="3156710"/>
            <a:ext cx="0" cy="2822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5382918" y="3141030"/>
            <a:ext cx="0" cy="2822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Номер слайда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  <p:sp>
        <p:nvSpPr>
          <p:cNvPr id="59" name="Стрелка вниз 58"/>
          <p:cNvSpPr/>
          <p:nvPr/>
        </p:nvSpPr>
        <p:spPr>
          <a:xfrm>
            <a:off x="1101164" y="2647327"/>
            <a:ext cx="414412" cy="8872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42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0"/>
            <a:ext cx="9144000" cy="11331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Статья 14 </a:t>
            </a:r>
            <a:r>
              <a:rPr lang="ru-RU" sz="2100" dirty="0" smtClean="0">
                <a:effectLst/>
                <a:cs typeface="Times New Roman" pitchFamily="18" charset="0"/>
              </a:rPr>
              <a:t>«</a:t>
            </a:r>
            <a:r>
              <a:rPr lang="ru-RU" sz="2100" dirty="0">
                <a:effectLst/>
                <a:cs typeface="Times New Roman" pitchFamily="18" charset="0"/>
              </a:rPr>
              <a:t>Разделение контрактов</a:t>
            </a:r>
            <a:r>
              <a:rPr lang="ru-RU" sz="2100" dirty="0" smtClean="0">
                <a:effectLst/>
                <a:cs typeface="Times New Roman" pitchFamily="18" charset="0"/>
              </a:rPr>
              <a:t>»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00803" y="1103985"/>
            <a:ext cx="4914935" cy="48965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itchFamily="2" charset="2"/>
              <a:buChar char="ü"/>
            </a:pPr>
            <a:endParaRPr lang="ru-RU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23928" y="1133128"/>
            <a:ext cx="4914935" cy="48965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itchFamily="2" charset="2"/>
              <a:buChar char="ü"/>
            </a:pPr>
            <a:endParaRPr lang="ru-RU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5347" y="649783"/>
            <a:ext cx="4472678" cy="53983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Положение статьи </a:t>
            </a:r>
          </a:p>
          <a:p>
            <a:pPr algn="just"/>
            <a:r>
              <a:rPr lang="ru-RU" dirty="0" smtClean="0"/>
              <a:t>Данной </a:t>
            </a:r>
            <a:r>
              <a:rPr lang="ru-RU" dirty="0"/>
              <a:t>статьей предусмотрено, что если одно предприятие и другое предприятие, тесно связанное с первым предприятием, и  ведут деятельность на одной стройплощадке или </a:t>
            </a:r>
            <a:r>
              <a:rPr lang="kk-KZ" dirty="0"/>
              <a:t>объекте, связанном с </a:t>
            </a:r>
            <a:r>
              <a:rPr lang="ru-RU" dirty="0"/>
              <a:t>разведкой и добычей природных ресурсов, более 30 дней каждое, то такие периоды времени осуществления деятельности тесно связанными предприятиями   должны добавляться к общему периоду времени первого предприятия для целей расчета 12-месячного периода.</a:t>
            </a:r>
            <a:endParaRPr lang="ru-RU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917639" y="1412776"/>
            <a:ext cx="394204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dirty="0"/>
              <a:t>Обоснование</a:t>
            </a:r>
          </a:p>
          <a:p>
            <a:pPr algn="just"/>
            <a:r>
              <a:rPr lang="kk-KZ" dirty="0" smtClean="0"/>
              <a:t>В </a:t>
            </a:r>
            <a:r>
              <a:rPr lang="kk-KZ" dirty="0"/>
              <a:t>целях избежания двоякого толкования расчета периода времени, приводящего к образованию постоянного учреждения на строительной площадке или объекте, связанном с </a:t>
            </a:r>
            <a:r>
              <a:rPr lang="ru-RU" dirty="0"/>
              <a:t>разведкой и добычей природных ресурсов, считаем целесообразным применение данной статьи. 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4788025" y="1772816"/>
            <a:ext cx="0" cy="3528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83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767641" y="1649041"/>
            <a:ext cx="1433500" cy="702926"/>
          </a:xfrm>
          <a:prstGeom prst="roundRect">
            <a:avLst>
              <a:gd name="adj" fmla="val 1802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794585" y="1649040"/>
            <a:ext cx="1565188" cy="71167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В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17729" y="403982"/>
            <a:ext cx="1845668" cy="307001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r"/>
            <a:r>
              <a:rPr lang="kk-KZ" sz="1400" dirty="0">
                <a:latin typeface="Arial" pitchFamily="34" charset="0"/>
                <a:cs typeface="Arial" pitchFamily="34" charset="0"/>
              </a:rPr>
              <a:t>Пример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4191980" y="2427081"/>
            <a:ext cx="257606" cy="4187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 48"/>
          <p:cNvSpPr/>
          <p:nvPr/>
        </p:nvSpPr>
        <p:spPr>
          <a:xfrm>
            <a:off x="5248463" y="4201399"/>
            <a:ext cx="1563819" cy="33002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45036" y="3482809"/>
            <a:ext cx="2422605" cy="1890407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just"/>
            <a:r>
              <a:rPr lang="ru-RU" sz="1300" dirty="0" smtClean="0">
                <a:latin typeface="Arial" pitchFamily="34" charset="0"/>
                <a:cs typeface="Arial" pitchFamily="34" charset="0"/>
              </a:rPr>
              <a:t>Взаимосвязанные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компании ведут деятельность на одной стройплощадке или другом объекте, связанном с разведкой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природных ресурсов,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более 30 дней каждая и в совокупности их деятельность составляет 6 месяцев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662451" y="1717775"/>
            <a:ext cx="1694138" cy="676279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latin typeface="Arial" pitchFamily="34" charset="0"/>
                <a:cs typeface="Arial" pitchFamily="34" charset="0"/>
              </a:rPr>
              <a:t>Образование постоянного учреждения</a:t>
            </a: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1403582" y="2831211"/>
            <a:ext cx="823388" cy="231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dirty="0"/>
              <a:t>условие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346007" y="4247796"/>
            <a:ext cx="1448579" cy="701521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Образование</a:t>
            </a:r>
          </a:p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постоянного</a:t>
            </a:r>
          </a:p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учреждения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511707" y="2904442"/>
            <a:ext cx="1042546" cy="454428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endParaRPr lang="ru-RU" sz="1400" dirty="0"/>
          </a:p>
          <a:p>
            <a:pPr algn="ctr"/>
            <a:r>
              <a:rPr lang="ru-RU" sz="1300" dirty="0">
                <a:latin typeface="Arial" pitchFamily="34" charset="0"/>
                <a:cs typeface="Arial" pitchFamily="34" charset="0"/>
              </a:rPr>
              <a:t>6 месяцев</a:t>
            </a:r>
          </a:p>
          <a:p>
            <a:pPr algn="ctr"/>
            <a:endParaRPr lang="ru-RU" sz="1400" b="1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 flipH="1">
            <a:off x="5569556" y="2394054"/>
            <a:ext cx="225030" cy="4848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449586" y="2055914"/>
            <a:ext cx="1169172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4346007" y="1717776"/>
            <a:ext cx="1448578" cy="2827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kk-KZ" sz="1200" dirty="0"/>
              <a:t>Взаимосвязанные </a:t>
            </a:r>
            <a:endParaRPr lang="ru-RU" sz="1200" dirty="0"/>
          </a:p>
        </p:txBody>
      </p:sp>
      <p:graphicFrame>
        <p:nvGraphicFramePr>
          <p:cNvPr id="29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0856090"/>
              </p:ext>
            </p:extLst>
          </p:nvPr>
        </p:nvGraphicFramePr>
        <p:xfrm>
          <a:off x="6917729" y="3974859"/>
          <a:ext cx="2054966" cy="1948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966"/>
              </a:tblGrid>
              <a:tr h="38844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Страны, принявшие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данную норму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91509">
                <a:tc>
                  <a:txBody>
                    <a:bodyPr/>
                    <a:lstStyle/>
                    <a:p>
                      <a:pPr marL="92075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245745" algn="l"/>
                        </a:tabLst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Из 42 заключенных СОИДН данное положение выбрали 13 стран, например, такие, как Армения, Индия, Россия, Литва, Словакия 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" name="Заголовок 1"/>
          <p:cNvSpPr txBox="1">
            <a:spLocks/>
          </p:cNvSpPr>
          <p:nvPr/>
        </p:nvSpPr>
        <p:spPr>
          <a:xfrm>
            <a:off x="-1" y="0"/>
            <a:ext cx="9130545" cy="11727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Применение нормы статьи 14 </a:t>
            </a:r>
            <a:r>
              <a:rPr lang="en-US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MLI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 Арменией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graphicFrame>
        <p:nvGraphicFramePr>
          <p:cNvPr id="30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5221683"/>
              </p:ext>
            </p:extLst>
          </p:nvPr>
        </p:nvGraphicFramePr>
        <p:xfrm>
          <a:off x="2873586" y="5085184"/>
          <a:ext cx="3906760" cy="1156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6760"/>
              </a:tblGrid>
              <a:tr h="264399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Вывод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71705">
                <a:tc>
                  <a:txBody>
                    <a:bodyPr/>
                    <a:lstStyle/>
                    <a:p>
                      <a:pPr marL="92075" indent="0" algn="just">
                        <a:lnSpc>
                          <a:spcPct val="100000"/>
                        </a:lnSpc>
                        <a:spcBef>
                          <a:spcPts val="680"/>
                        </a:spcBef>
                        <a:buFont typeface="Arial" pitchFamily="34" charset="0"/>
                        <a:buNone/>
                        <a:tabLst>
                          <a:tab pos="245745" algn="l"/>
                        </a:tabLst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Если в совокупности деятельность взаимосвязанных компаний на одном объекте составляют 6 месяцев, то их деятельность образует постоянное учреждение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" name="Прямоугольник 30"/>
          <p:cNvSpPr/>
          <p:nvPr/>
        </p:nvSpPr>
        <p:spPr>
          <a:xfrm>
            <a:off x="4575044" y="2108322"/>
            <a:ext cx="986510" cy="2436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kk-KZ" sz="1200" dirty="0" smtClean="0"/>
              <a:t>условие </a:t>
            </a:r>
            <a:endParaRPr lang="ru-RU" sz="12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1302314" y="2574238"/>
            <a:ext cx="414412" cy="8415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4826966" y="3383044"/>
            <a:ext cx="414412" cy="8415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2767641" y="3415824"/>
            <a:ext cx="5072922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6525407" y="3425275"/>
            <a:ext cx="1315155" cy="4620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В </a:t>
            </a:r>
            <a:r>
              <a:rPr lang="ru-RU" sz="1200" i="1" dirty="0"/>
              <a:t>(Казахстан)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6525406" y="1198498"/>
            <a:ext cx="1315155" cy="4620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А (Армения)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117042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0"/>
            <a:ext cx="9144000" cy="11537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</a:p>
          <a:p>
            <a:pPr marL="0" indent="0" algn="ctr">
              <a:buNone/>
            </a:pP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Статья 16 </a:t>
            </a:r>
            <a:r>
              <a:rPr lang="ru-RU" sz="2100" dirty="0" smtClean="0">
                <a:effectLst/>
                <a:cs typeface="Times New Roman" pitchFamily="18" charset="0"/>
              </a:rPr>
              <a:t>«</a:t>
            </a:r>
            <a:r>
              <a:rPr lang="ru-RU" sz="2100" dirty="0">
                <a:effectLst/>
                <a:cs typeface="Times New Roman" pitchFamily="18" charset="0"/>
              </a:rPr>
              <a:t>Процедура взаимного </a:t>
            </a:r>
            <a:r>
              <a:rPr lang="ru-RU" sz="2100" dirty="0" smtClean="0">
                <a:effectLst/>
                <a:cs typeface="Times New Roman" pitchFamily="18" charset="0"/>
              </a:rPr>
              <a:t>согласования»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3547" y="932922"/>
            <a:ext cx="4770918" cy="4608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Положение статьи </a:t>
            </a:r>
          </a:p>
          <a:p>
            <a:pPr algn="just"/>
            <a:r>
              <a:rPr lang="ru-RU" dirty="0" smtClean="0"/>
              <a:t>В </a:t>
            </a:r>
            <a:r>
              <a:rPr lang="ru-RU" dirty="0"/>
              <a:t>соответствии с данной статьей меняются положения </a:t>
            </a:r>
            <a:r>
              <a:rPr lang="ru-RU" dirty="0" smtClean="0"/>
              <a:t>налоговых соглашений </a:t>
            </a:r>
            <a:r>
              <a:rPr lang="ru-RU" dirty="0"/>
              <a:t>в </a:t>
            </a:r>
            <a:r>
              <a:rPr lang="ru-RU" dirty="0" smtClean="0"/>
              <a:t>отношении </a:t>
            </a:r>
            <a:r>
              <a:rPr lang="ru-RU" dirty="0" err="1" smtClean="0"/>
              <a:t>взаимосогласительных</a:t>
            </a:r>
            <a:r>
              <a:rPr lang="ru-RU" dirty="0" smtClean="0"/>
              <a:t> </a:t>
            </a:r>
            <a:r>
              <a:rPr lang="ru-RU" dirty="0"/>
              <a:t>процедур: </a:t>
            </a:r>
            <a:r>
              <a:rPr lang="ru-RU" dirty="0" smtClean="0"/>
              <a:t>теперь </a:t>
            </a:r>
            <a:r>
              <a:rPr lang="ru-RU" dirty="0"/>
              <a:t>налогоплательщик может обращаться в любой компетентный орган для рассмотрения вопроса об инициировании </a:t>
            </a:r>
            <a:r>
              <a:rPr lang="ru-RU" dirty="0" err="1"/>
              <a:t>взаимосогласительной</a:t>
            </a:r>
            <a:r>
              <a:rPr lang="ru-RU" dirty="0"/>
              <a:t> процедуры. При этом заявление должно быть представлено в течение трех лет с момента первого уведомления о действиях, которые привели к необоснованному налогообложению доходов.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29816" y="952036"/>
            <a:ext cx="3760169" cy="47849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/>
              <a:t>Обоснование</a:t>
            </a:r>
          </a:p>
          <a:p>
            <a:pPr algn="just"/>
            <a:r>
              <a:rPr lang="ru-RU" dirty="0" smtClean="0"/>
              <a:t>Данная </a:t>
            </a:r>
            <a:r>
              <a:rPr lang="ru-RU" dirty="0"/>
              <a:t>норма позволит разрешить спор между казахстанскими и иностранными налоговыми органами, выразившийся в нарушении прав налогоплательщика в соответствии с налоговыми соглашениями. В целях эффективного разрешения споров по применению налоговых соглашений в установленные сроки, считаем целесообразным применение данной статьи. </a:t>
            </a:r>
            <a:endParaRPr lang="ru-RU" i="1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004047" y="1556792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79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521990" y="2409564"/>
            <a:ext cx="83891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endParaRPr lang="ru-RU" sz="22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-12071"/>
            <a:ext cx="9144000" cy="14465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lvl="0" algn="ctr"/>
            <a:r>
              <a:rPr lang="ru-RU" sz="23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ctr"/>
            <a:r>
              <a:rPr lang="ru-RU" sz="2100" b="1" dirty="0" smtClean="0">
                <a:solidFill>
                  <a:prstClr val="black"/>
                </a:solidFill>
                <a:cs typeface="Times New Roman" pitchFamily="18" charset="0"/>
              </a:rPr>
              <a:t>Общая информация о Многосторонней конвенции ОЭСР </a:t>
            </a:r>
            <a:r>
              <a:rPr lang="ru-RU" sz="2100" b="1" dirty="0">
                <a:solidFill>
                  <a:prstClr val="black"/>
                </a:solidFill>
                <a:cs typeface="Times New Roman" pitchFamily="18" charset="0"/>
              </a:rPr>
              <a:t>в рамках проекта </a:t>
            </a:r>
            <a:r>
              <a:rPr lang="en-US" sz="2100" b="1" dirty="0" smtClean="0">
                <a:solidFill>
                  <a:prstClr val="black"/>
                </a:solidFill>
                <a:cs typeface="Times New Roman" pitchFamily="18" charset="0"/>
              </a:rPr>
              <a:t>BEPS</a:t>
            </a:r>
            <a:endParaRPr lang="kk-KZ" sz="2100" b="1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 lvl="0" algn="ctr"/>
            <a:endParaRPr lang="ru-RU" sz="23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7992" y="3176179"/>
            <a:ext cx="83930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На текущий момент 9</a:t>
            </a:r>
            <a:r>
              <a:rPr lang="en-US" sz="2000" dirty="0" smtClean="0">
                <a:solidFill>
                  <a:prstClr val="black"/>
                </a:solidFill>
                <a:cs typeface="Times New Roman" pitchFamily="18" charset="0"/>
              </a:rPr>
              <a:t>4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 юрисдикции 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присоединились к данной Конвенции, </a:t>
            </a:r>
            <a:r>
              <a:rPr lang="en-US" sz="2000" dirty="0" smtClean="0">
                <a:solidFill>
                  <a:prstClr val="black"/>
                </a:solidFill>
                <a:cs typeface="Times New Roman" pitchFamily="18" charset="0"/>
              </a:rPr>
              <a:t>49 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юрисдикций  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ратифицировали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77991" y="4928435"/>
            <a:ext cx="839309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Дата начала действия Многосторонней конвенции по налогам у источника 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выплаты 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- 01.01.2021г., иных налогов </a:t>
            </a:r>
            <a:r>
              <a:rPr lang="ru-RU" sz="2000" smtClean="0">
                <a:solidFill>
                  <a:prstClr val="black"/>
                </a:solidFill>
                <a:cs typeface="Times New Roman" pitchFamily="18" charset="0"/>
              </a:rPr>
              <a:t>–  01.04.2021г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.</a:t>
            </a:r>
          </a:p>
          <a:p>
            <a:pPr marL="342900" lvl="0" indent="-342900" algn="just">
              <a:buFont typeface="Wingdings" pitchFamily="2" charset="2"/>
              <a:buChar char="ü"/>
            </a:pPr>
            <a:endParaRPr lang="ru-RU" sz="20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81985" y="1697956"/>
            <a:ext cx="83891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Многосторонняя конвенция принята 24 ноября 2016 года в 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          г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. 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Париж</a:t>
            </a:r>
            <a:endParaRPr lang="ru-RU" sz="20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81985" y="3916305"/>
            <a:ext cx="83891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kk-KZ" sz="2000" dirty="0" smtClean="0"/>
              <a:t>Вносит изменения 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одновременно 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в 42 из 55 соглашений 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об </a:t>
            </a:r>
            <a:r>
              <a:rPr lang="ru-RU" sz="2000" dirty="0" err="1">
                <a:solidFill>
                  <a:prstClr val="black"/>
                </a:solidFill>
                <a:cs typeface="Times New Roman" pitchFamily="18" charset="0"/>
              </a:rPr>
              <a:t>избежании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 двойного налогообложения, 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ратифицированных </a:t>
            </a:r>
            <a:r>
              <a:rPr lang="ru-RU" sz="2000" dirty="0">
                <a:solidFill>
                  <a:prstClr val="black"/>
                </a:solidFill>
                <a:cs typeface="Times New Roman" pitchFamily="18" charset="0"/>
              </a:rPr>
              <a:t>Республикой </a:t>
            </a: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Казахстан</a:t>
            </a:r>
            <a:endParaRPr lang="ru-RU" sz="20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1985" y="2416366"/>
            <a:ext cx="83891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  <a:cs typeface="Times New Roman" pitchFamily="18" charset="0"/>
              </a:rPr>
              <a:t>Многосторонняя конвенция ратифицирована Указом Президента Республики Казахстан 20 февраля 2020 года</a:t>
            </a:r>
            <a:endParaRPr lang="ru-RU" sz="20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87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3169" y="980729"/>
            <a:ext cx="4088230" cy="4320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</a:pPr>
            <a:r>
              <a:rPr lang="ru-RU" sz="2000" b="1" dirty="0" smtClean="0"/>
              <a:t>Положение статьи </a:t>
            </a:r>
          </a:p>
          <a:p>
            <a:pPr algn="just">
              <a:spcBef>
                <a:spcPts val="200"/>
              </a:spcBef>
            </a:pPr>
            <a:r>
              <a:rPr lang="ru-RU" dirty="0" smtClean="0"/>
              <a:t>Данной </a:t>
            </a:r>
            <a:r>
              <a:rPr lang="ru-RU" dirty="0"/>
              <a:t>статьей предусмотрено, что</a:t>
            </a:r>
            <a:r>
              <a:rPr lang="kk-KZ" dirty="0"/>
              <a:t> в случае</a:t>
            </a:r>
            <a:r>
              <a:rPr lang="ru-RU" dirty="0"/>
              <a:t>, если юридическое лицо признается резидентом двух и более государств, компетентные органы </a:t>
            </a:r>
            <a:r>
              <a:rPr lang="kk-KZ" dirty="0"/>
              <a:t>двух</a:t>
            </a:r>
            <a:r>
              <a:rPr lang="ru-RU" dirty="0"/>
              <a:t> государств будут договариваться, чьим резидентом оно является. При этом в случае отсутствия согласия данный резидент не имеет права на применение </a:t>
            </a:r>
            <a:r>
              <a:rPr lang="kk-KZ" dirty="0"/>
              <a:t>освобождения или сниженной ставки налога в соответствии с налоговыми </a:t>
            </a:r>
            <a:r>
              <a:rPr lang="kk-KZ" dirty="0" smtClean="0"/>
              <a:t>соглашениями.</a:t>
            </a:r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0" y="0"/>
            <a:ext cx="9144000" cy="9807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7500"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  <a:effectLst/>
              </a:rPr>
              <a:t> </a:t>
            </a:r>
          </a:p>
          <a:p>
            <a:pPr marL="0" indent="0" algn="ctr">
              <a:buNone/>
            </a:pPr>
            <a:r>
              <a:rPr lang="ru-RU" sz="22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Статья 4 </a:t>
            </a:r>
            <a:r>
              <a:rPr lang="ru-RU" sz="2200" dirty="0" smtClean="0">
                <a:effectLst/>
                <a:cs typeface="Times New Roman" pitchFamily="18" charset="0"/>
              </a:rPr>
              <a:t>«</a:t>
            </a:r>
            <a:r>
              <a:rPr lang="ru-RU" sz="2200" dirty="0">
                <a:effectLst/>
                <a:cs typeface="Times New Roman" pitchFamily="18" charset="0"/>
              </a:rPr>
              <a:t>Лица с двойным </a:t>
            </a:r>
            <a:r>
              <a:rPr lang="ru-RU" sz="2200" dirty="0" err="1">
                <a:effectLst/>
                <a:cs typeface="Times New Roman" pitchFamily="18" charset="0"/>
              </a:rPr>
              <a:t>резидентством</a:t>
            </a:r>
            <a:r>
              <a:rPr lang="ru-RU" sz="2200" dirty="0">
                <a:effectLst/>
                <a:cs typeface="Times New Roman" pitchFamily="18" charset="0"/>
              </a:rPr>
              <a:t>»</a:t>
            </a:r>
            <a:endParaRPr lang="ru-RU" sz="22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08779" y="926300"/>
            <a:ext cx="4374097" cy="55059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</a:pPr>
            <a:r>
              <a:rPr lang="kk-KZ" sz="2000" b="1" dirty="0" smtClean="0"/>
              <a:t>Обоснование</a:t>
            </a:r>
          </a:p>
          <a:p>
            <a:pPr algn="just">
              <a:spcBef>
                <a:spcPts val="200"/>
              </a:spcBef>
            </a:pPr>
            <a:r>
              <a:rPr lang="kk-KZ" dirty="0" smtClean="0"/>
              <a:t>Возникают </a:t>
            </a:r>
            <a:r>
              <a:rPr lang="kk-KZ" dirty="0"/>
              <a:t>случаи, когда одно юридическое лицо зарегистрировано в двух государствах, при этом согласно </a:t>
            </a:r>
            <a:r>
              <a:rPr lang="kk-KZ" dirty="0" smtClean="0"/>
              <a:t>положениям </a:t>
            </a:r>
            <a:r>
              <a:rPr lang="kk-KZ" dirty="0"/>
              <a:t>многих налоговых соглашений </a:t>
            </a:r>
            <a:r>
              <a:rPr lang="kk-KZ" dirty="0" smtClean="0"/>
              <a:t>резидентство юридических </a:t>
            </a:r>
            <a:r>
              <a:rPr lang="kk-KZ" dirty="0"/>
              <a:t>лиц определяется по принципу регистрации данных </a:t>
            </a:r>
            <a:r>
              <a:rPr lang="kk-KZ" dirty="0" smtClean="0"/>
              <a:t>юр. </a:t>
            </a:r>
            <a:r>
              <a:rPr lang="kk-KZ" dirty="0"/>
              <a:t>лиц, не по месту фактического управления, что вызывает затруднения при определении резидентства данных юридических </a:t>
            </a:r>
            <a:r>
              <a:rPr lang="kk-KZ" dirty="0" smtClean="0"/>
              <a:t>лиц. Только </a:t>
            </a:r>
            <a:r>
              <a:rPr lang="kk-KZ" dirty="0"/>
              <a:t>путем взаимного согласия компетентные органы двух государств, где зарегистрировано юридическое лицо, сможет разрешить данный вопрос, учитывая место фактического управления и т.д. 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608779" y="1556181"/>
            <a:ext cx="0" cy="46160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74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862" y="0"/>
            <a:ext cx="9144000" cy="12977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Статья 6 </a:t>
            </a:r>
            <a:r>
              <a:rPr lang="ru-RU" sz="2100" dirty="0">
                <a:effectLst/>
                <a:cs typeface="Times New Roman" pitchFamily="18" charset="0"/>
              </a:rPr>
              <a:t>«Цели Налогового соглашения, на которое распространяется настоящая Конвенция»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9958" y="1052736"/>
            <a:ext cx="4554895" cy="2520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Положение статьи </a:t>
            </a:r>
          </a:p>
          <a:p>
            <a:pPr algn="just"/>
            <a:r>
              <a:rPr lang="ru-RU" dirty="0" smtClean="0"/>
              <a:t>Во  все </a:t>
            </a:r>
            <a:r>
              <a:rPr lang="ru-RU" dirty="0"/>
              <a:t>заключенные </a:t>
            </a:r>
            <a:r>
              <a:rPr lang="ru-RU" dirty="0" smtClean="0"/>
              <a:t>Республикой Казахстан </a:t>
            </a:r>
            <a:r>
              <a:rPr lang="kk-KZ" dirty="0" smtClean="0"/>
              <a:t>соглашения</a:t>
            </a:r>
            <a:r>
              <a:rPr lang="ru-RU" dirty="0" smtClean="0"/>
              <a:t> </a:t>
            </a:r>
            <a:r>
              <a:rPr lang="ru-RU" dirty="0"/>
              <a:t>вводится новая преамбула, которая гласит не создавать возможности уклонения от </a:t>
            </a:r>
            <a:r>
              <a:rPr lang="ru-RU" dirty="0" smtClean="0"/>
              <a:t>налогообложения.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100871" y="1416291"/>
            <a:ext cx="4914935" cy="51845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932040" y="1414459"/>
            <a:ext cx="370661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dirty="0"/>
              <a:t>Обоснование</a:t>
            </a:r>
          </a:p>
          <a:p>
            <a:pPr algn="just"/>
            <a:r>
              <a:rPr lang="kk-KZ" dirty="0" smtClean="0"/>
              <a:t>Конвенция </a:t>
            </a:r>
            <a:r>
              <a:rPr lang="en-US" dirty="0"/>
              <a:t>MLI </a:t>
            </a:r>
            <a:r>
              <a:rPr lang="kk-KZ" dirty="0"/>
              <a:t>создана с целью устранить возможность уклонения от уплаты налогов путем применения освобождения от налогообложения или пониженной ставки, предусмотренной положениями налоговых соглашений, что включено в данную преамбулу.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794853" y="1844824"/>
            <a:ext cx="0" cy="27397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28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0"/>
            <a:ext cx="9144000" cy="1075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b="0" dirty="0" smtClean="0">
                <a:solidFill>
                  <a:schemeClr val="tx1"/>
                </a:solidFill>
                <a:effectLst/>
              </a:rPr>
              <a:t>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Статья 7 </a:t>
            </a:r>
            <a:r>
              <a:rPr lang="ru-RU" sz="2100" dirty="0">
                <a:effectLst/>
                <a:cs typeface="Times New Roman" pitchFamily="18" charset="0"/>
              </a:rPr>
              <a:t>«Предотвращение злоупотреблений </a:t>
            </a:r>
            <a:r>
              <a:rPr lang="ru-RU" sz="2100" dirty="0" smtClean="0">
                <a:effectLst/>
                <a:cs typeface="Times New Roman" pitchFamily="18" charset="0"/>
              </a:rPr>
              <a:t>положениями </a:t>
            </a:r>
            <a:r>
              <a:rPr lang="ru-RU" sz="2100" dirty="0">
                <a:effectLst/>
                <a:cs typeface="Times New Roman" pitchFamily="18" charset="0"/>
              </a:rPr>
              <a:t>договора»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3169" y="1124744"/>
            <a:ext cx="4106823" cy="28083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Положение статьи </a:t>
            </a:r>
          </a:p>
          <a:p>
            <a:pPr algn="just"/>
            <a:r>
              <a:rPr lang="ru-RU" dirty="0" smtClean="0"/>
              <a:t>Данной </a:t>
            </a:r>
            <a:r>
              <a:rPr lang="ru-RU" dirty="0"/>
              <a:t>статьей предусматривается запрет на  применение льгот в отношении применения освобождения от налогообложения или пониженной ставки налога в случае, если будет выявлено, что получение льготы было основной целью заключения договора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18248" y="1266592"/>
            <a:ext cx="4178831" cy="48122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/>
              <a:t>Обоснование</a:t>
            </a:r>
          </a:p>
          <a:p>
            <a:pPr algn="just"/>
            <a:r>
              <a:rPr lang="kk-KZ" dirty="0" smtClean="0"/>
              <a:t>В </a:t>
            </a:r>
            <a:r>
              <a:rPr lang="kk-KZ" dirty="0"/>
              <a:t>целях определения лиц, недобросовестно использующих преимущества и льготы, определенных  налоговыми соглашениями, и  избежания различного толкования лиц, имеющих право на получение таких льгот, считаем   целесообразным применение положения, предусматривающего тест на основную цель  получения доходов,    который дополнен положением, определяющим конкретный перечень лиц (юридических и физических), имеющих право на льготу. 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621345" y="1484784"/>
            <a:ext cx="0" cy="44644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97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472024" y="1472363"/>
            <a:ext cx="1561744" cy="733615"/>
          </a:xfrm>
          <a:prstGeom prst="roundRect">
            <a:avLst>
              <a:gd name="adj" fmla="val 1802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663082" y="3773869"/>
            <a:ext cx="1561744" cy="739535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В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317118" y="2509393"/>
            <a:ext cx="1690338" cy="597615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latin typeface="Arial" pitchFamily="34" charset="0"/>
                <a:cs typeface="Arial" pitchFamily="34" charset="0"/>
              </a:rPr>
              <a:t>Контракт на оказание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технических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услуг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17729" y="250481"/>
            <a:ext cx="1845668" cy="307001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r"/>
            <a:r>
              <a:rPr lang="kk-KZ" sz="1400" dirty="0">
                <a:latin typeface="Arial" pitchFamily="34" charset="0"/>
                <a:cs typeface="Arial" pitchFamily="34" charset="0"/>
              </a:rPr>
              <a:t>Пример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4146722" y="3501872"/>
            <a:ext cx="4797874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4323326" y="1215759"/>
            <a:ext cx="2304257" cy="309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А</a:t>
            </a:r>
          </a:p>
          <a:p>
            <a:pPr algn="ctr"/>
            <a:endParaRPr lang="ru-RU" sz="1200" i="1" dirty="0" smtClean="0"/>
          </a:p>
        </p:txBody>
      </p:sp>
      <p:sp>
        <p:nvSpPr>
          <p:cNvPr id="49" name="Прямоугольник 48"/>
          <p:cNvSpPr/>
          <p:nvPr/>
        </p:nvSpPr>
        <p:spPr>
          <a:xfrm>
            <a:off x="7799844" y="3562956"/>
            <a:ext cx="1368341" cy="3300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В</a:t>
            </a:r>
          </a:p>
          <a:p>
            <a:pPr algn="ctr"/>
            <a:endParaRPr lang="ru-RU" sz="1200" i="1" dirty="0"/>
          </a:p>
        </p:txBody>
      </p:sp>
      <p:graphicFrame>
        <p:nvGraphicFramePr>
          <p:cNvPr id="14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1105891"/>
              </p:ext>
            </p:extLst>
          </p:nvPr>
        </p:nvGraphicFramePr>
        <p:xfrm>
          <a:off x="6536515" y="4973996"/>
          <a:ext cx="2054966" cy="1198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966"/>
              </a:tblGrid>
              <a:tr h="46986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Страны, принявшие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данную норму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19046">
                <a:tc>
                  <a:txBody>
                    <a:bodyPr/>
                    <a:lstStyle/>
                    <a:p>
                      <a:pPr marL="92075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245745" algn="l"/>
                        </a:tabLst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Данную норму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приняли все страны, так как она является обязательной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2640672"/>
              </p:ext>
            </p:extLst>
          </p:nvPr>
        </p:nvGraphicFramePr>
        <p:xfrm>
          <a:off x="181689" y="1589225"/>
          <a:ext cx="2054966" cy="2107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966"/>
              </a:tblGrid>
              <a:tr h="44008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Описание нормы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43768">
                <a:tc>
                  <a:txBody>
                    <a:bodyPr/>
                    <a:lstStyle/>
                    <a:p>
                      <a:pPr marL="92075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245745" algn="l"/>
                        </a:tabLst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«Тест на основную цель» = </a:t>
                      </a: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льготы по </a:t>
                      </a: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соглашению </a:t>
                      </a: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нет, если ОДНОЙ из основных целей выплаты дохода нерезидента является получение такой льготы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4785895"/>
              </p:ext>
            </p:extLst>
          </p:nvPr>
        </p:nvGraphicFramePr>
        <p:xfrm>
          <a:off x="598051" y="4147615"/>
          <a:ext cx="5040749" cy="1240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749"/>
              </a:tblGrid>
              <a:tr h="264843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Вывод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59292">
                <a:tc>
                  <a:txBody>
                    <a:bodyPr/>
                    <a:lstStyle/>
                    <a:p>
                      <a:pPr marL="182563" indent="-182563" algn="just">
                        <a:lnSpc>
                          <a:spcPct val="100000"/>
                        </a:lnSpc>
                        <a:spcBef>
                          <a:spcPts val="680"/>
                        </a:spcBef>
                        <a:buFont typeface="Arial" pitchFamily="34" charset="0"/>
                        <a:buChar char="•"/>
                        <a:tabLst>
                          <a:tab pos="245745" algn="l"/>
                        </a:tabLst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В случае если будет выявлено на основании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 фактов и обстоятельств, основной целью выплаты дохода было получение льготы по СОИДН, то исключается право применения такой 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льготы</a:t>
                      </a:r>
                      <a:endParaRPr lang="ru-RU" sz="13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7" name="Соединительная линия уступом 16"/>
          <p:cNvCxnSpPr/>
          <p:nvPr/>
        </p:nvCxnSpPr>
        <p:spPr>
          <a:xfrm rot="16200000" flipV="1">
            <a:off x="4276352" y="2687823"/>
            <a:ext cx="881877" cy="160256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Заголовок 1"/>
          <p:cNvSpPr txBox="1">
            <a:spLocks/>
          </p:cNvSpPr>
          <p:nvPr/>
        </p:nvSpPr>
        <p:spPr>
          <a:xfrm>
            <a:off x="0" y="0"/>
            <a:ext cx="9144000" cy="1075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b="0" dirty="0" smtClean="0">
                <a:solidFill>
                  <a:schemeClr val="tx1"/>
                </a:solidFill>
                <a:effectLst/>
              </a:rPr>
              <a:t>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Применение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«Теста на основную цель»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статьи 7 </a:t>
            </a:r>
            <a:r>
              <a:rPr lang="en-US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MLI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 rot="10800000">
            <a:off x="4007456" y="2220912"/>
            <a:ext cx="414412" cy="9581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627583" y="1521174"/>
            <a:ext cx="1509556" cy="734506"/>
          </a:xfrm>
          <a:prstGeom prst="roundRect">
            <a:avLst>
              <a:gd name="adj" fmla="val 1802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С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7788716" y="1097151"/>
            <a:ext cx="1390599" cy="391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С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V="1">
            <a:off x="6327547" y="1370558"/>
            <a:ext cx="0" cy="287201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7151667" y="2396972"/>
            <a:ext cx="1945507" cy="636308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Является посредником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 Компании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А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6927098" y="2491430"/>
            <a:ext cx="0" cy="6155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5333803" y="1888427"/>
            <a:ext cx="90612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5156467" y="2046027"/>
                <a:ext cx="1422657" cy="280985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80147" tIns="40074" rIns="80147" bIns="40074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300" b="0" i="1" smtClean="0">
                          <a:latin typeface="Cambria Math" panose="02040503050406030204" pitchFamily="18" charset="0"/>
                          <a:ea typeface="Cambria Math"/>
                        </a:rPr>
                        <m:t>Есть соглашение</m:t>
                      </m:r>
                    </m:oMath>
                  </m:oMathPara>
                </a14:m>
                <a:endParaRPr lang="ru-RU" sz="13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6467" y="2046027"/>
                <a:ext cx="1422657" cy="28098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7443954" y="3107008"/>
                <a:ext cx="1339216" cy="286575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80147" tIns="40074" rIns="80147" bIns="40074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300" b="0" i="1" smtClean="0">
                          <a:latin typeface="Cambria Math" panose="02040503050406030204" pitchFamily="18" charset="0"/>
                          <a:ea typeface="Cambria Math"/>
                        </a:rPr>
                        <m:t>Нет соглашения</m:t>
                      </m:r>
                    </m:oMath>
                  </m:oMathPara>
                </a14:m>
                <a:endParaRPr lang="ru-RU" sz="13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3954" y="3107008"/>
                <a:ext cx="1339216" cy="2865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071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464295" y="1594791"/>
            <a:ext cx="1498658" cy="702926"/>
          </a:xfrm>
          <a:prstGeom prst="roundRect">
            <a:avLst>
              <a:gd name="adj" fmla="val 1802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Холдинговая компания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449725" y="3325130"/>
            <a:ext cx="1498659" cy="674138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Казахстанская компания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17729" y="250481"/>
            <a:ext cx="1845668" cy="307001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r"/>
            <a:r>
              <a:rPr lang="kk-KZ" sz="1400" dirty="0">
                <a:latin typeface="Arial" pitchFamily="34" charset="0"/>
                <a:cs typeface="Arial" pitchFamily="34" charset="0"/>
              </a:rPr>
              <a:t>Пример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812256" y="1340767"/>
            <a:ext cx="1970115" cy="4543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А</a:t>
            </a:r>
          </a:p>
          <a:p>
            <a:pPr algn="ctr"/>
            <a:r>
              <a:rPr lang="ru-RU" sz="1200" i="1" dirty="0"/>
              <a:t>(Российская Федерация)</a:t>
            </a:r>
          </a:p>
          <a:p>
            <a:pPr algn="ctr"/>
            <a:endParaRPr lang="ru-RU" sz="1200" i="1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6103295" y="3067138"/>
            <a:ext cx="1388035" cy="375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В</a:t>
            </a:r>
          </a:p>
          <a:p>
            <a:pPr algn="ctr"/>
            <a:r>
              <a:rPr lang="ru-RU" sz="1200" i="1" dirty="0" smtClean="0"/>
              <a:t>(Казахстан)</a:t>
            </a:r>
            <a:endParaRPr lang="ru-RU" sz="1200" i="1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4962952" y="2512446"/>
            <a:ext cx="1212560" cy="438016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i="1" dirty="0">
                <a:latin typeface="Arial" pitchFamily="34" charset="0"/>
                <a:cs typeface="Arial" pitchFamily="34" charset="0"/>
              </a:rPr>
              <a:t>Дивиденд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ы</a:t>
            </a:r>
            <a:r>
              <a:rPr lang="ru-RU" sz="1400" dirty="0"/>
              <a:t> </a:t>
            </a: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3279145" y="3022443"/>
            <a:ext cx="3936034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7284498"/>
              </p:ext>
            </p:extLst>
          </p:nvPr>
        </p:nvGraphicFramePr>
        <p:xfrm>
          <a:off x="6729933" y="3567567"/>
          <a:ext cx="2054966" cy="1750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966"/>
              </a:tblGrid>
              <a:tr h="46986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Страны, принявшие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данную норму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58487">
                <a:tc>
                  <a:txBody>
                    <a:bodyPr/>
                    <a:lstStyle/>
                    <a:p>
                      <a:pPr marL="92075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245745" algn="l"/>
                        </a:tabLst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Из 42 заключенных СОИДН данное положение выбрали 5 стран: Индия, Армения, Словакия, РФ, Болгария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9905450"/>
              </p:ext>
            </p:extLst>
          </p:nvPr>
        </p:nvGraphicFramePr>
        <p:xfrm>
          <a:off x="395536" y="1196752"/>
          <a:ext cx="2736304" cy="2939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</a:tblGrid>
              <a:tr h="271263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Описание нормы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20581">
                <a:tc>
                  <a:txBody>
                    <a:bodyPr/>
                    <a:lstStyle/>
                    <a:p>
                      <a:pPr marL="182563" indent="-1825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itchFamily="34" charset="0"/>
                        <a:buChar char="•"/>
                        <a:tabLst>
                          <a:tab pos="182563" algn="l"/>
                        </a:tabLst>
                      </a:pPr>
                      <a:r>
                        <a:rPr lang="en-US" sz="1300" dirty="0" smtClean="0">
                          <a:latin typeface="Arial" pitchFamily="34" charset="0"/>
                          <a:cs typeface="Arial" pitchFamily="34" charset="0"/>
                        </a:rPr>
                        <a:t>SLOB</a:t>
                      </a: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 ограничивает применение льгот по налоговым соглашениям;</a:t>
                      </a:r>
                    </a:p>
                    <a:p>
                      <a:pPr marL="182563" indent="-18256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itchFamily="34" charset="0"/>
                        <a:buChar char="•"/>
                        <a:tabLst>
                          <a:tab pos="92075" algn="l"/>
                        </a:tabLst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Ограничение коснется: </a:t>
                      </a:r>
                    </a:p>
                    <a:p>
                      <a:pPr marL="182563" lvl="1" indent="95250" algn="just">
                        <a:spcBef>
                          <a:spcPts val="0"/>
                        </a:spcBef>
                        <a:buFont typeface="Wingdings" pitchFamily="2" charset="2"/>
                        <a:buChar char="ü"/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  холдинговых компаний;</a:t>
                      </a:r>
                    </a:p>
                    <a:p>
                      <a:pPr marL="354013" lvl="1" indent="-171450" algn="just">
                        <a:spcBef>
                          <a:spcPts val="0"/>
                        </a:spcBef>
                        <a:buFont typeface="Wingdings" pitchFamily="2" charset="2"/>
                        <a:buChar char="ü"/>
                        <a:defRPr/>
                      </a:pPr>
                      <a:r>
                        <a:rPr lang="kk-KZ" sz="1300" dirty="0" smtClean="0">
                          <a:solidFill>
                            <a:schemeClr val="dk1"/>
                          </a:solidFill>
                          <a:latin typeface="Arial" pitchFamily="34" charset="0"/>
                          <a:cs typeface="Arial" pitchFamily="34" charset="0"/>
                        </a:rPr>
                        <a:t>управление группой   компаний;</a:t>
                      </a:r>
                      <a:endParaRPr lang="ru-RU" sz="13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54013" lvl="1" indent="-171450" algn="just">
                        <a:buFont typeface="Wingdings" pitchFamily="2" charset="2"/>
                        <a:buChar char="ü"/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предоставление  группового  финансирования;</a:t>
                      </a:r>
                    </a:p>
                    <a:p>
                      <a:pPr marL="354013" lvl="1" indent="-171450" algn="just">
                        <a:buFont typeface="Wingdings" pitchFamily="2" charset="2"/>
                        <a:buChar char="ü"/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осуществление или   управление инвестициями;</a:t>
                      </a:r>
                    </a:p>
                    <a:p>
                      <a:pPr marL="354013" lvl="1" indent="-171450" algn="just">
                        <a:buFont typeface="Wingdings" pitchFamily="2" charset="2"/>
                        <a:buChar char="ü"/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компаний, генерирующих  пассивные доходы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6" name="Соединительная линия уступом 15"/>
          <p:cNvCxnSpPr/>
          <p:nvPr/>
        </p:nvCxnSpPr>
        <p:spPr>
          <a:xfrm rot="16200000" flipV="1">
            <a:off x="4022784" y="2746208"/>
            <a:ext cx="936206" cy="160256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2433208"/>
              </p:ext>
            </p:extLst>
          </p:nvPr>
        </p:nvGraphicFramePr>
        <p:xfrm>
          <a:off x="3131840" y="5229200"/>
          <a:ext cx="3479475" cy="995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9475"/>
              </a:tblGrid>
              <a:tr h="22212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Вывод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13978">
                <a:tc>
                  <a:txBody>
                    <a:bodyPr/>
                    <a:lstStyle/>
                    <a:p>
                      <a:pPr marL="92075" indent="0" algn="just">
                        <a:lnSpc>
                          <a:spcPct val="100000"/>
                        </a:lnSpc>
                        <a:spcBef>
                          <a:spcPts val="680"/>
                        </a:spcBef>
                        <a:buFont typeface="Arial" pitchFamily="34" charset="0"/>
                        <a:buNone/>
                        <a:tabLst>
                          <a:tab pos="245745" algn="l"/>
                        </a:tabLst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В случае выплаты дивидендов холдинговой компании, льгота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 по СОИДН не предоставляется</a:t>
                      </a:r>
                      <a:endParaRPr lang="ru-RU" sz="13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Заголовок 1"/>
          <p:cNvSpPr txBox="1">
            <a:spLocks/>
          </p:cNvSpPr>
          <p:nvPr/>
        </p:nvSpPr>
        <p:spPr>
          <a:xfrm>
            <a:off x="0" y="0"/>
            <a:ext cx="9144000" cy="1075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b="0" dirty="0" smtClean="0">
                <a:solidFill>
                  <a:schemeClr val="tx1"/>
                </a:solidFill>
                <a:effectLst/>
              </a:rPr>
              <a:t>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Применение </a:t>
            </a:r>
            <a:r>
              <a:rPr lang="en-US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SLOB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статьи 7 </a:t>
            </a:r>
            <a:r>
              <a:rPr lang="en-US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MLI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 Российской Федерацией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graphicFrame>
        <p:nvGraphicFramePr>
          <p:cNvPr id="17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9207206"/>
              </p:ext>
            </p:extLst>
          </p:nvPr>
        </p:nvGraphicFramePr>
        <p:xfrm>
          <a:off x="395536" y="4221088"/>
          <a:ext cx="2664296" cy="223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</a:tblGrid>
              <a:tr h="316479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Исключения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15769">
                <a:tc>
                  <a:txBody>
                    <a:bodyPr/>
                    <a:lstStyle/>
                    <a:p>
                      <a:pPr marL="182563" marR="0" indent="-182563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244475" algn="l"/>
                        </a:tabLst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Юридические лица, 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75% </a:t>
                      </a: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доли участия которыми в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 течение </a:t>
                      </a: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6 месяцев владеет эквивалентный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бенефициар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;</a:t>
                      </a:r>
                    </a:p>
                    <a:p>
                      <a:pPr marL="182563" marR="0" indent="-182563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244475" algn="l"/>
                        </a:tabLst>
                        <a:defRPr/>
                      </a:pP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Юридические лица, 50% акций которыми в течение 6 месяцев владеет «квалифицированное лицо»</a:t>
                      </a:r>
                      <a:endParaRPr lang="ru-RU" sz="13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rot="10800000">
            <a:off x="3970479" y="2336331"/>
            <a:ext cx="414412" cy="9581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51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-1" y="0"/>
            <a:ext cx="9130545" cy="11957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Статья 8 </a:t>
            </a:r>
            <a:r>
              <a:rPr lang="ru-RU" sz="2100" dirty="0" smtClean="0">
                <a:effectLst/>
                <a:cs typeface="Times New Roman" pitchFamily="18" charset="0"/>
              </a:rPr>
              <a:t>«Операции </a:t>
            </a:r>
            <a:r>
              <a:rPr lang="ru-RU" sz="2100" dirty="0">
                <a:effectLst/>
                <a:cs typeface="Times New Roman" pitchFamily="18" charset="0"/>
              </a:rPr>
              <a:t>по переводу дивидендов</a:t>
            </a:r>
            <a:r>
              <a:rPr lang="ru-RU" sz="2100" dirty="0" smtClean="0">
                <a:effectLst/>
                <a:cs typeface="Times New Roman" pitchFamily="18" charset="0"/>
              </a:rPr>
              <a:t>»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3169" y="1082216"/>
            <a:ext cx="4034815" cy="42778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</a:pPr>
            <a:r>
              <a:rPr lang="ru-RU" sz="2000" b="1" dirty="0"/>
              <a:t>Положение статьи </a:t>
            </a:r>
          </a:p>
          <a:p>
            <a:pPr algn="just">
              <a:spcBef>
                <a:spcPts val="200"/>
              </a:spcBef>
            </a:pPr>
            <a:r>
              <a:rPr lang="ru-RU" dirty="0" smtClean="0"/>
              <a:t>Данная </a:t>
            </a:r>
            <a:r>
              <a:rPr lang="ru-RU" dirty="0"/>
              <a:t>норма устанавливает, что пониженная ставка налога у источника при выплате дивидендов по налоговому соглашению </a:t>
            </a:r>
            <a:r>
              <a:rPr lang="ru-RU" dirty="0" err="1"/>
              <a:t>буд</a:t>
            </a:r>
            <a:r>
              <a:rPr lang="kk-KZ" dirty="0"/>
              <a:t>е</a:t>
            </a:r>
            <a:r>
              <a:rPr lang="ru-RU" dirty="0"/>
              <a:t>т применяться только в том случае, если компания владела минимальным размером доли участия (% доли участия), установленным положениями налогового соглашения, к моменту выплаты дивидендов более одного года.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88024" y="1412776"/>
            <a:ext cx="3900695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dirty="0"/>
              <a:t>Обоснование</a:t>
            </a:r>
          </a:p>
          <a:p>
            <a:pPr algn="just"/>
            <a:r>
              <a:rPr lang="kk-KZ" dirty="0" smtClean="0"/>
              <a:t>Многие </a:t>
            </a:r>
            <a:r>
              <a:rPr lang="kk-KZ" dirty="0"/>
              <a:t>компании злоупотребляют положением статьи 10 налоговых соглашений путем  увеличения своего владения на больший % перед самой выплатой дивидендов в целях получения сниженной ставки налога, предусмотренной положениями налоговых соглашений. 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4599103" y="1772816"/>
            <a:ext cx="1" cy="3240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30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783380" y="1609055"/>
            <a:ext cx="1433500" cy="702926"/>
          </a:xfrm>
          <a:prstGeom prst="roundRect">
            <a:avLst>
              <a:gd name="adj" fmla="val 1802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775942" y="3526261"/>
            <a:ext cx="1498659" cy="674138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Компания В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249459" y="2702045"/>
            <a:ext cx="1212560" cy="438016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i="1" dirty="0">
                <a:latin typeface="Arial" pitchFamily="34" charset="0"/>
                <a:cs typeface="Arial" pitchFamily="34" charset="0"/>
              </a:rPr>
              <a:t>Дивиденды</a:t>
            </a:r>
            <a:r>
              <a:rPr lang="ru-RU" sz="1400" dirty="0"/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17729" y="403982"/>
            <a:ext cx="1845668" cy="307001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r"/>
            <a:r>
              <a:rPr lang="kk-KZ" sz="1400" dirty="0">
                <a:latin typeface="Arial" pitchFamily="34" charset="0"/>
                <a:cs typeface="Arial" pitchFamily="34" charset="0"/>
              </a:rPr>
              <a:t>Пример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740704" y="1421319"/>
            <a:ext cx="1291191" cy="3578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</a:t>
            </a:r>
            <a:r>
              <a:rPr lang="ru-RU" sz="1200" i="1" dirty="0" smtClean="0"/>
              <a:t>А</a:t>
            </a:r>
          </a:p>
          <a:p>
            <a:pPr algn="ctr"/>
            <a:r>
              <a:rPr lang="ru-RU" sz="1200" i="1" dirty="0" smtClean="0"/>
              <a:t>(Франция)</a:t>
            </a:r>
            <a:endParaRPr lang="ru-RU" sz="1200" i="1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5669244" y="3471353"/>
            <a:ext cx="1362651" cy="39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i="1" dirty="0"/>
              <a:t>Государство В (Казахстан)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17398" y="3288108"/>
            <a:ext cx="2320938" cy="155573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just"/>
            <a:r>
              <a:rPr lang="ru-RU" sz="1300" dirty="0" smtClean="0">
                <a:latin typeface="Arial" pitchFamily="34" charset="0"/>
                <a:cs typeface="Arial" pitchFamily="34" charset="0"/>
              </a:rPr>
              <a:t>Учредитель 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(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резидент Франции) в течение 365 дней до даты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выплаты дивидендов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владеет более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10% капитала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в казахстанской компании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789303" y="2711559"/>
                <a:ext cx="1422657" cy="48104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80147" tIns="40074" rIns="80147" bIns="40074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300" i="1">
                          <a:latin typeface="Cambria Math"/>
                          <a:ea typeface="Cambria Math"/>
                        </a:rPr>
                        <m:t>Период владения</m:t>
                      </m:r>
                    </m:oMath>
                  </m:oMathPara>
                </a14:m>
                <a:endParaRPr lang="ru-RU" sz="1300" i="1" dirty="0"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300" i="1">
                          <a:latin typeface="Cambria Math"/>
                          <a:ea typeface="Cambria Math"/>
                        </a:rPr>
                        <m:t>≥365 дней</m:t>
                      </m:r>
                    </m:oMath>
                  </m:oMathPara>
                </a14:m>
                <a:endParaRPr lang="ru-RU" sz="13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9303" y="2711559"/>
                <a:ext cx="1422657" cy="481040"/>
              </a:xfrm>
              <a:prstGeom prst="rect">
                <a:avLst/>
              </a:prstGeom>
              <a:blipFill rotWithShape="1">
                <a:blip r:embed="rId3"/>
                <a:stretch>
                  <a:fillRect r="-424"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Прямоугольник 57"/>
          <p:cNvSpPr/>
          <p:nvPr/>
        </p:nvSpPr>
        <p:spPr>
          <a:xfrm>
            <a:off x="774083" y="1779151"/>
            <a:ext cx="1694138" cy="384314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300" dirty="0">
                <a:latin typeface="Arial" pitchFamily="34" charset="0"/>
                <a:cs typeface="Arial" pitchFamily="34" charset="0"/>
              </a:rPr>
              <a:t>Льгота по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СОИДН (5%) 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1496117" y="2609822"/>
            <a:ext cx="823388" cy="231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z="1200" dirty="0"/>
              <a:t>условие</a:t>
            </a:r>
          </a:p>
        </p:txBody>
      </p:sp>
      <p:graphicFrame>
        <p:nvGraphicFramePr>
          <p:cNvPr id="18" name="Объект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9175935"/>
              </p:ext>
            </p:extLst>
          </p:nvPr>
        </p:nvGraphicFramePr>
        <p:xfrm>
          <a:off x="6708431" y="3921111"/>
          <a:ext cx="2054966" cy="1948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966"/>
              </a:tblGrid>
              <a:tr h="46986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Страны, принявшие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данную норму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37243">
                <a:tc>
                  <a:txBody>
                    <a:bodyPr/>
                    <a:lstStyle/>
                    <a:p>
                      <a:pPr marL="92075" marR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245745" algn="l"/>
                        </a:tabLst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Из 42 заключенных СОИДН данное положение выбрали 16 стран, например, такие, как Бельгия, Франция, Польша, Словакия, Словения </a:t>
                      </a:r>
                    </a:p>
                  </a:txBody>
                  <a:tcPr marL="78191" marR="78191" marT="41459" marB="414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Заголовок 1"/>
          <p:cNvSpPr txBox="1">
            <a:spLocks/>
          </p:cNvSpPr>
          <p:nvPr/>
        </p:nvSpPr>
        <p:spPr>
          <a:xfrm>
            <a:off x="0" y="0"/>
            <a:ext cx="9130544" cy="11957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solidFill>
                  <a:schemeClr val="dk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900" b="0" dirty="0" smtClean="0">
                <a:solidFill>
                  <a:schemeClr val="tx1"/>
                </a:solidFill>
                <a:effectLst/>
              </a:rPr>
              <a:t>        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Применение нормы статьи 8 </a:t>
            </a:r>
            <a:r>
              <a:rPr lang="en-US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MLI </a:t>
            </a:r>
            <a:r>
              <a:rPr lang="ru-RU" sz="2100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с Францией</a:t>
            </a:r>
            <a:endParaRPr lang="ru-RU" sz="2100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cxnSp>
        <p:nvCxnSpPr>
          <p:cNvPr id="19" name="Соединительная линия уступом 18"/>
          <p:cNvCxnSpPr/>
          <p:nvPr/>
        </p:nvCxnSpPr>
        <p:spPr>
          <a:xfrm rot="16200000" flipV="1">
            <a:off x="4395770" y="2901743"/>
            <a:ext cx="1088781" cy="160256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трелка вниз 22"/>
          <p:cNvSpPr/>
          <p:nvPr/>
        </p:nvSpPr>
        <p:spPr>
          <a:xfrm>
            <a:off x="4292924" y="2470891"/>
            <a:ext cx="414412" cy="9581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2866590" y="3429000"/>
            <a:ext cx="4165305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1366524" y="2314092"/>
            <a:ext cx="414412" cy="9581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4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15077</TotalTime>
  <Words>1811</Words>
  <Application>Microsoft Office PowerPoint</Application>
  <PresentationFormat>Экран (4:3)</PresentationFormat>
  <Paragraphs>225</Paragraphs>
  <Slides>18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Calibri</vt:lpstr>
      <vt:lpstr>Cambria Math</vt:lpstr>
      <vt:lpstr>Georgia</vt:lpstr>
      <vt:lpstr>Times New Roman</vt:lpstr>
      <vt:lpstr>Trebuchet MS</vt:lpstr>
      <vt:lpstr>Wingdings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Айзада Куанышева</dc:creator>
  <cp:lastModifiedBy>user</cp:lastModifiedBy>
  <cp:revision>116</cp:revision>
  <cp:lastPrinted>2020-03-13T09:52:00Z</cp:lastPrinted>
  <dcterms:created xsi:type="dcterms:W3CDTF">2019-06-05T11:17:32Z</dcterms:created>
  <dcterms:modified xsi:type="dcterms:W3CDTF">2020-08-03T11:49:12Z</dcterms:modified>
</cp:coreProperties>
</file>